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C30EC5-6D0F-49FE-96A3-DFBA3BB7BD4D}" type="datetimeFigureOut">
              <a:rPr lang="en-US" smtClean="0"/>
              <a:t>8/14/2022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D3F86F-22E1-48F3-99E6-A360ADF8D7E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D3F86F-22E1-48F3-99E6-A360ADF8D7E3}"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8/14/2022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8/14/2022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8/14/2022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8/14/2022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8/14/2022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8/14/2022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8/14/2022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Constraint Satisfaction Problems</a:t>
            </a:r>
            <a:endParaRPr lang="en-US" dirty="0"/>
          </a:p>
        </p:txBody>
      </p:sp>
      <p:sp>
        <p:nvSpPr>
          <p:cNvPr id="3" name="Subtitle 2"/>
          <p:cNvSpPr>
            <a:spLocks noGrp="1"/>
          </p:cNvSpPr>
          <p:nvPr>
            <p:ph type="subTitle" idx="1"/>
          </p:nvPr>
        </p:nvSpPr>
        <p:spPr/>
        <p:txBody>
          <a:bodyPr/>
          <a:lstStyle/>
          <a:p>
            <a:pPr algn="r"/>
            <a:r>
              <a:rPr lang="en-US" b="1" dirty="0" smtClean="0"/>
              <a:t>PRESENTED BY</a:t>
            </a:r>
          </a:p>
          <a:p>
            <a:pPr algn="r"/>
            <a:r>
              <a:rPr lang="en-US" b="1" dirty="0" smtClean="0"/>
              <a:t>R.PAVITHRA</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a:t>
            </a:r>
            <a:endParaRPr lang="en-US" i="1"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The 8-queens problem is a classical combinatorial problem in which it is required to place eight queens on an 8 x 8 chessboard so no two can attack each other.</a:t>
            </a:r>
          </a:p>
          <a:p>
            <a:pPr>
              <a:buNone/>
            </a:pPr>
            <a:endParaRPr lang="en-US" dirty="0" smtClean="0"/>
          </a:p>
          <a:p>
            <a:r>
              <a:rPr lang="en-US" dirty="0" smtClean="0"/>
              <a:t>A queen can attack another queen if it exists in the same row, column or diagonal as the queen.</a:t>
            </a:r>
          </a:p>
          <a:p>
            <a:endParaRPr lang="en-US" dirty="0" smtClean="0"/>
          </a:p>
        </p:txBody>
      </p:sp>
      <p:sp>
        <p:nvSpPr>
          <p:cNvPr id="4" name="Slide Number Placeholder 4"/>
          <p:cNvSpPr>
            <a:spLocks noGrp="1"/>
          </p:cNvSpPr>
          <p:nvPr>
            <p:ph type="sldNum" sz="quarter" idx="4294967295"/>
          </p:nvPr>
        </p:nvSpPr>
        <p:spPr>
          <a:xfrm>
            <a:off x="6553200" y="6253163"/>
            <a:ext cx="1905000" cy="484187"/>
          </a:xfrm>
          <a:prstGeom prst="rect">
            <a:avLst/>
          </a:prstGeom>
        </p:spPr>
        <p:txBody>
          <a:bodyPr/>
          <a:lstStyle/>
          <a:p>
            <a:fld id="{43A3D48B-67DC-4A46-B095-F02077E9C3C1}" type="slidenum">
              <a:rPr lang="x-none"/>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3" name="Content Placeholder 2"/>
          <p:cNvSpPr>
            <a:spLocks noGrp="1"/>
          </p:cNvSpPr>
          <p:nvPr>
            <p:ph sz="quarter" idx="1"/>
          </p:nvPr>
        </p:nvSpPr>
        <p:spPr/>
        <p:txBody>
          <a:bodyPr/>
          <a:lstStyle/>
          <a:p>
            <a:r>
              <a:rPr lang="en-US" dirty="0" smtClean="0"/>
              <a:t>This problem can be solved by trying to place the first queen, then the second queen so that it cannot attack the first, and then the third so that it is not conflicting with previously placed queens.</a:t>
            </a:r>
          </a:p>
          <a:p>
            <a:endParaRPr lang="en-US" dirty="0"/>
          </a:p>
        </p:txBody>
      </p:sp>
      <p:pic>
        <p:nvPicPr>
          <p:cNvPr id="5" name="Picture 4"/>
          <p:cNvPicPr>
            <a:picLocks noChangeAspect="1" noChangeArrowheads="1"/>
          </p:cNvPicPr>
          <p:nvPr/>
        </p:nvPicPr>
        <p:blipFill>
          <a:blip r:embed="rId2" cstate="print"/>
          <a:srcRect/>
          <a:stretch>
            <a:fillRect/>
          </a:stretch>
        </p:blipFill>
        <p:spPr bwMode="auto">
          <a:xfrm>
            <a:off x="2590800" y="3429000"/>
            <a:ext cx="2876550" cy="2900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pic>
        <p:nvPicPr>
          <p:cNvPr id="1026" name="Picture 2" descr="C:\Users\RAKESH\Desktop\Capture.JPG"/>
          <p:cNvPicPr>
            <a:picLocks noGrp="1" noChangeAspect="1" noChangeArrowheads="1"/>
          </p:cNvPicPr>
          <p:nvPr>
            <p:ph sz="quarter" idx="1"/>
          </p:nvPr>
        </p:nvPicPr>
        <p:blipFill>
          <a:blip r:embed="rId2" cstate="print"/>
          <a:stretch>
            <a:fillRect/>
          </a:stretch>
        </p:blipFill>
        <p:spPr bwMode="auto">
          <a:xfrm>
            <a:off x="457200" y="2057400"/>
            <a:ext cx="3657600" cy="3657600"/>
          </a:xfrm>
          <a:prstGeom prst="rect">
            <a:avLst/>
          </a:prstGeom>
          <a:noFill/>
        </p:spPr>
      </p:pic>
      <p:sp>
        <p:nvSpPr>
          <p:cNvPr id="5" name="Content Placeholder 4"/>
          <p:cNvSpPr>
            <a:spLocks noGrp="1"/>
          </p:cNvSpPr>
          <p:nvPr>
            <p:ph sz="quarter" idx="2"/>
          </p:nvPr>
        </p:nvSpPr>
        <p:spPr/>
        <p:txBody>
          <a:bodyPr/>
          <a:lstStyle/>
          <a:p>
            <a:endParaRPr lang="en-US" dirty="0" smtClean="0"/>
          </a:p>
          <a:p>
            <a:endParaRPr lang="en-US" dirty="0" smtClean="0"/>
          </a:p>
          <a:p>
            <a:r>
              <a:rPr lang="en-US" dirty="0" smtClean="0"/>
              <a:t>It is an empty 8 x 8 chess board. We have to place the queens in this board.</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4" name="Content Placeholder 3"/>
          <p:cNvSpPr>
            <a:spLocks noGrp="1"/>
          </p:cNvSpPr>
          <p:nvPr>
            <p:ph sz="quarter" idx="2"/>
          </p:nvPr>
        </p:nvSpPr>
        <p:spPr/>
        <p:txBody>
          <a:bodyPr/>
          <a:lstStyle/>
          <a:p>
            <a:endParaRPr lang="en-US" dirty="0" smtClean="0"/>
          </a:p>
          <a:p>
            <a:endParaRPr lang="en-US" dirty="0" smtClean="0"/>
          </a:p>
          <a:p>
            <a:r>
              <a:rPr lang="en-US" dirty="0" smtClean="0"/>
              <a:t>We have placed the first queen on the chess board</a:t>
            </a:r>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304800" y="1752600"/>
            <a:ext cx="3848100" cy="3876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4" name="Content Placeholder 3"/>
          <p:cNvSpPr>
            <a:spLocks noGrp="1"/>
          </p:cNvSpPr>
          <p:nvPr>
            <p:ph sz="quarter" idx="2"/>
          </p:nvPr>
        </p:nvSpPr>
        <p:spPr/>
        <p:txBody>
          <a:bodyPr/>
          <a:lstStyle/>
          <a:p>
            <a:r>
              <a:rPr lang="en-US" dirty="0" smtClean="0"/>
              <a:t>Then we have placed the second queen on the board.</a:t>
            </a:r>
          </a:p>
          <a:p>
            <a:r>
              <a:rPr lang="en-US" dirty="0" smtClean="0"/>
              <a:t>The darken place should not have the queens because they are horizontal, vertical, diagonal to the placed queens.</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457200" y="1600200"/>
            <a:ext cx="3857625" cy="3876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4" name="Content Placeholder 3"/>
          <p:cNvSpPr>
            <a:spLocks noGrp="1"/>
          </p:cNvSpPr>
          <p:nvPr>
            <p:ph sz="quarter" idx="2"/>
          </p:nvPr>
        </p:nvSpPr>
        <p:spPr/>
        <p:txBody>
          <a:bodyPr/>
          <a:lstStyle/>
          <a:p>
            <a:endParaRPr lang="en-US" dirty="0" smtClean="0"/>
          </a:p>
          <a:p>
            <a:endParaRPr lang="en-US" dirty="0" smtClean="0"/>
          </a:p>
          <a:p>
            <a:endParaRPr lang="en-US" dirty="0" smtClean="0"/>
          </a:p>
          <a:p>
            <a:endParaRPr lang="en-US" dirty="0" smtClean="0"/>
          </a:p>
          <a:p>
            <a:r>
              <a:rPr lang="en-US" dirty="0" smtClean="0"/>
              <a:t>We have placed the third queen on board.</a:t>
            </a:r>
          </a:p>
          <a:p>
            <a:endParaRPr lang="en-US" dirty="0"/>
          </a:p>
        </p:txBody>
      </p:sp>
      <p:pic>
        <p:nvPicPr>
          <p:cNvPr id="4100" name="Picture 4"/>
          <p:cNvPicPr>
            <a:picLocks noChangeAspect="1" noChangeArrowheads="1"/>
          </p:cNvPicPr>
          <p:nvPr/>
        </p:nvPicPr>
        <p:blipFill>
          <a:blip r:embed="rId2" cstate="print"/>
          <a:srcRect/>
          <a:stretch>
            <a:fillRect/>
          </a:stretch>
        </p:blipFill>
        <p:spPr bwMode="auto">
          <a:xfrm>
            <a:off x="304800" y="1752600"/>
            <a:ext cx="3848100"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4" name="Content Placeholder 3"/>
          <p:cNvSpPr>
            <a:spLocks noGrp="1"/>
          </p:cNvSpPr>
          <p:nvPr>
            <p:ph sz="quarter" idx="2"/>
          </p:nvPr>
        </p:nvSpPr>
        <p:spPr>
          <a:xfrm>
            <a:off x="4419600" y="1066800"/>
            <a:ext cx="3657600" cy="4572000"/>
          </a:xfrm>
        </p:spPr>
        <p:txBody>
          <a:bodyPr/>
          <a:lstStyle/>
          <a:p>
            <a:endParaRPr lang="en-US" dirty="0" smtClean="0"/>
          </a:p>
          <a:p>
            <a:endParaRPr lang="en-US" dirty="0" smtClean="0"/>
          </a:p>
          <a:p>
            <a:endParaRPr lang="en-US" dirty="0" smtClean="0"/>
          </a:p>
          <a:p>
            <a:r>
              <a:rPr lang="en-US" dirty="0" smtClean="0"/>
              <a:t>We have placed the 4</a:t>
            </a:r>
            <a:r>
              <a:rPr lang="en-US" baseline="30000" dirty="0" smtClean="0"/>
              <a:t>th</a:t>
            </a:r>
            <a:r>
              <a:rPr lang="en-US" dirty="0" smtClean="0"/>
              <a:t> queen on the board.</a:t>
            </a:r>
          </a:p>
          <a:p>
            <a:r>
              <a:rPr lang="en-US" dirty="0" smtClean="0"/>
              <a:t>We have placed that in the wrong spot, so we backtrack and change the place of that one.</a:t>
            </a:r>
          </a:p>
          <a:p>
            <a:pPr>
              <a:buNone/>
            </a:pPr>
            <a:r>
              <a:rPr lang="en-US" dirty="0" smtClean="0"/>
              <a:t> </a:t>
            </a:r>
            <a:endParaRPr lang="en-US" dirty="0"/>
          </a:p>
        </p:txBody>
      </p:sp>
      <p:pic>
        <p:nvPicPr>
          <p:cNvPr id="5124" name="Picture 4"/>
          <p:cNvPicPr>
            <a:picLocks noChangeAspect="1" noChangeArrowheads="1"/>
          </p:cNvPicPr>
          <p:nvPr/>
        </p:nvPicPr>
        <p:blipFill>
          <a:blip r:embed="rId2" cstate="print"/>
          <a:srcRect/>
          <a:stretch>
            <a:fillRect/>
          </a:stretch>
        </p:blipFill>
        <p:spPr bwMode="auto">
          <a:xfrm>
            <a:off x="381000" y="1676400"/>
            <a:ext cx="3838575"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5" name="Content Placeholder 4"/>
          <p:cNvSpPr>
            <a:spLocks noGrp="1"/>
          </p:cNvSpPr>
          <p:nvPr>
            <p:ph sz="quarter" idx="1"/>
          </p:nvPr>
        </p:nvSpPr>
        <p:spPr/>
        <p:txBody>
          <a:bodyPr/>
          <a:lstStyle/>
          <a:p>
            <a:r>
              <a:rPr lang="en-US" dirty="0" smtClean="0"/>
              <a:t>In this way, we have to continue the process </a:t>
            </a:r>
            <a:r>
              <a:rPr lang="en-US" dirty="0" err="1" smtClean="0"/>
              <a:t>untill</a:t>
            </a:r>
            <a:r>
              <a:rPr lang="en-US" dirty="0" smtClean="0"/>
              <a:t> our is reached </a:t>
            </a:r>
            <a:r>
              <a:rPr lang="en-US" dirty="0" err="1" smtClean="0"/>
              <a:t>ie</a:t>
            </a:r>
            <a:r>
              <a:rPr lang="en-US" dirty="0" smtClean="0"/>
              <a:t>., we must place 8 queens on the board.</a:t>
            </a:r>
            <a:endParaRPr lang="en-US" dirty="0"/>
          </a:p>
        </p:txBody>
      </p:sp>
      <p:pic>
        <p:nvPicPr>
          <p:cNvPr id="8196" name="Picture 4"/>
          <p:cNvPicPr>
            <a:picLocks noChangeAspect="1" noChangeArrowheads="1"/>
          </p:cNvPicPr>
          <p:nvPr/>
        </p:nvPicPr>
        <p:blipFill>
          <a:blip r:embed="rId2" cstate="print"/>
          <a:srcRect/>
          <a:stretch>
            <a:fillRect/>
          </a:stretch>
        </p:blipFill>
        <p:spPr bwMode="auto">
          <a:xfrm>
            <a:off x="4267200" y="1447800"/>
            <a:ext cx="3857625"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EXAMPLE—8 Queens Problem(cont…)</a:t>
            </a:r>
            <a:endParaRPr lang="en-US" dirty="0"/>
          </a:p>
        </p:txBody>
      </p:sp>
      <p:sp>
        <p:nvSpPr>
          <p:cNvPr id="5" name="Content Placeholder 4"/>
          <p:cNvSpPr>
            <a:spLocks noGrp="1"/>
          </p:cNvSpPr>
          <p:nvPr>
            <p:ph sz="quarter" idx="1"/>
          </p:nvPr>
        </p:nvSpPr>
        <p:spPr/>
        <p:txBody>
          <a:bodyPr>
            <a:normAutofit/>
          </a:bodyPr>
          <a:lstStyle/>
          <a:p>
            <a:pPr lvl="1"/>
            <a:r>
              <a:rPr lang="en-US" sz="2400" dirty="0" smtClean="0"/>
              <a:t>Backtracking provides the hope to solve some problem instances of nontrivial sizes by pruning non-promising branches of the state-space tree.</a:t>
            </a:r>
          </a:p>
          <a:p>
            <a:pPr lvl="1"/>
            <a:endParaRPr lang="en-US" sz="2400" dirty="0" smtClean="0"/>
          </a:p>
          <a:p>
            <a:pPr lvl="1"/>
            <a:r>
              <a:rPr lang="en-US" sz="2400" dirty="0" smtClean="0"/>
              <a:t>The success of backtracking varies from problem to problem and from instance to instance.</a:t>
            </a:r>
          </a:p>
          <a:p>
            <a:pPr lvl="1"/>
            <a:endParaRPr lang="en-US" sz="2400" dirty="0" smtClean="0"/>
          </a:p>
          <a:p>
            <a:pPr lvl="1"/>
            <a:r>
              <a:rPr lang="en-US" sz="2400" dirty="0" smtClean="0"/>
              <a:t>Backtracking possibly generates all possible candidates in an exponentially growing state-space tree. </a:t>
            </a:r>
          </a:p>
          <a:p>
            <a:pPr lvl="1"/>
            <a:endParaRPr lang="en-US" sz="24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lgn="ctr">
              <a:buNone/>
            </a:pPr>
            <a:r>
              <a:rPr lang="en-US" b="1" dirty="0" smtClean="0"/>
              <a:t>THANK YOU</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DEFINTION</a:t>
            </a:r>
            <a:endParaRPr lang="en-US" dirty="0"/>
          </a:p>
        </p:txBody>
      </p:sp>
      <p:sp>
        <p:nvSpPr>
          <p:cNvPr id="3" name="Content Placeholder 2"/>
          <p:cNvSpPr>
            <a:spLocks noGrp="1"/>
          </p:cNvSpPr>
          <p:nvPr>
            <p:ph sz="quarter" idx="1"/>
          </p:nvPr>
        </p:nvSpPr>
        <p:spPr/>
        <p:txBody>
          <a:bodyPr>
            <a:normAutofit/>
          </a:bodyPr>
          <a:lstStyle/>
          <a:p>
            <a:r>
              <a:rPr lang="en-US" dirty="0" smtClean="0"/>
              <a:t>A </a:t>
            </a:r>
            <a:r>
              <a:rPr lang="en-US" b="1" dirty="0" smtClean="0"/>
              <a:t>constraint satisfaction problem (CSP)</a:t>
            </a:r>
            <a:r>
              <a:rPr lang="en-US" dirty="0" smtClean="0"/>
              <a:t> is a problem that requires its solution within some limitations or conditions also known as constraints</a:t>
            </a:r>
          </a:p>
          <a:p>
            <a:pPr>
              <a:buNone/>
            </a:pPr>
            <a:r>
              <a:rPr lang="en-US" dirty="0" smtClean="0"/>
              <a:t>It consists of the following:</a:t>
            </a:r>
          </a:p>
          <a:p>
            <a:r>
              <a:rPr lang="en-US" dirty="0" smtClean="0"/>
              <a:t>A finite set of </a:t>
            </a:r>
            <a:r>
              <a:rPr lang="en-US" b="1" dirty="0" smtClean="0"/>
              <a:t>variables</a:t>
            </a:r>
            <a:r>
              <a:rPr lang="en-US" dirty="0" smtClean="0"/>
              <a:t> which stores the solution (V = {V1, V2, V3,....., </a:t>
            </a:r>
            <a:r>
              <a:rPr lang="en-US" dirty="0" err="1" smtClean="0"/>
              <a:t>Vn</a:t>
            </a:r>
            <a:r>
              <a:rPr lang="en-US" dirty="0" smtClean="0"/>
              <a:t>})</a:t>
            </a:r>
          </a:p>
          <a:p>
            <a:r>
              <a:rPr lang="en-US" dirty="0" smtClean="0"/>
              <a:t>A set of </a:t>
            </a:r>
            <a:r>
              <a:rPr lang="en-US" b="1" dirty="0" smtClean="0"/>
              <a:t>discrete</a:t>
            </a:r>
            <a:r>
              <a:rPr lang="en-US" dirty="0" smtClean="0"/>
              <a:t> values known as </a:t>
            </a:r>
            <a:r>
              <a:rPr lang="en-US" b="1" dirty="0" smtClean="0"/>
              <a:t>domain</a:t>
            </a:r>
            <a:r>
              <a:rPr lang="en-US" dirty="0" smtClean="0"/>
              <a:t> from which the solution is picked (D = {D1, D2, D3,.....,</a:t>
            </a:r>
            <a:r>
              <a:rPr lang="en-US" dirty="0" err="1" smtClean="0"/>
              <a:t>Dn</a:t>
            </a:r>
            <a:r>
              <a:rPr lang="en-US" dirty="0" smtClean="0"/>
              <a:t>})</a:t>
            </a:r>
          </a:p>
          <a:p>
            <a:r>
              <a:rPr lang="en-US" dirty="0" smtClean="0"/>
              <a:t>A finite set of </a:t>
            </a:r>
            <a:r>
              <a:rPr lang="en-US" b="1" dirty="0" smtClean="0"/>
              <a:t>constraints</a:t>
            </a:r>
            <a:r>
              <a:rPr lang="en-US" dirty="0" smtClean="0"/>
              <a:t> (C = {C1, C2, C3,......, </a:t>
            </a:r>
            <a:r>
              <a:rPr lang="en-US" dirty="0" err="1" smtClean="0"/>
              <a:t>Cn</a:t>
            </a:r>
            <a:r>
              <a:rPr lang="en-US" dirty="0" smtClean="0"/>
              <a: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Map-Coloring</a:t>
            </a:r>
            <a:endParaRPr lang="en-US" dirty="0"/>
          </a:p>
        </p:txBody>
      </p:sp>
      <p:pic>
        <p:nvPicPr>
          <p:cNvPr id="4" name="Content Placeholder 3" descr="australia"/>
          <p:cNvPicPr>
            <a:picLocks noGrp="1" noChangeAspect="1" noChangeArrowheads="1"/>
          </p:cNvPicPr>
          <p:nvPr>
            <p:ph sz="quarter" idx="1"/>
          </p:nvPr>
        </p:nvPicPr>
        <p:blipFill>
          <a:blip r:embed="rId2" cstate="print"/>
          <a:srcRect/>
          <a:stretch>
            <a:fillRect/>
          </a:stretch>
        </p:blipFill>
        <p:spPr bwMode="auto">
          <a:xfrm>
            <a:off x="2590800" y="1524001"/>
            <a:ext cx="3262313" cy="2209800"/>
          </a:xfrm>
          <a:prstGeom prst="rect">
            <a:avLst/>
          </a:prstGeom>
          <a:noFill/>
          <a:ln w="9525">
            <a:noFill/>
            <a:miter lim="800000"/>
            <a:headEnd/>
            <a:tailEnd/>
          </a:ln>
        </p:spPr>
      </p:pic>
      <p:sp>
        <p:nvSpPr>
          <p:cNvPr id="5" name="Rectangle 4"/>
          <p:cNvSpPr/>
          <p:nvPr/>
        </p:nvSpPr>
        <p:spPr>
          <a:xfrm>
            <a:off x="1524000" y="3810000"/>
            <a:ext cx="6248400" cy="2160591"/>
          </a:xfrm>
          <a:prstGeom prst="rect">
            <a:avLst/>
          </a:prstGeom>
        </p:spPr>
        <p:txBody>
          <a:bodyPr wrap="square">
            <a:spAutoFit/>
          </a:bodyPr>
          <a:lstStyle/>
          <a:p>
            <a:pPr>
              <a:lnSpc>
                <a:spcPct val="80000"/>
              </a:lnSpc>
            </a:pPr>
            <a:r>
              <a:rPr lang="en-US" sz="2400" dirty="0" smtClean="0">
                <a:solidFill>
                  <a:schemeClr val="accent2"/>
                </a:solidFill>
                <a:latin typeface="Times New Roman" pitchFamily="18" charset="0"/>
                <a:cs typeface="Times New Roman" pitchFamily="18" charset="0"/>
              </a:rPr>
              <a:t>Variables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WA, NT, Q, NSW, V, SA, T</a:t>
            </a:r>
            <a:r>
              <a:rPr lang="en-US" sz="2400" dirty="0" smtClean="0">
                <a:latin typeface="Times New Roman" pitchFamily="18" charset="0"/>
                <a:cs typeface="Times New Roman" pitchFamily="18" charset="0"/>
              </a:rPr>
              <a:t> </a:t>
            </a:r>
          </a:p>
          <a:p>
            <a:pPr>
              <a:lnSpc>
                <a:spcPct val="80000"/>
              </a:lnSpc>
            </a:pPr>
            <a:r>
              <a:rPr lang="en-US" sz="2400" dirty="0" smtClean="0">
                <a:solidFill>
                  <a:schemeClr val="accent2"/>
                </a:solidFill>
                <a:latin typeface="Times New Roman" pitchFamily="18" charset="0"/>
                <a:cs typeface="Times New Roman" pitchFamily="18" charset="0"/>
              </a:rPr>
              <a:t>Domains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red,green,blue</a:t>
            </a:r>
            <a:r>
              <a:rPr lang="en-US" sz="2400" dirty="0" smtClean="0">
                <a:latin typeface="Times New Roman" pitchFamily="18" charset="0"/>
                <a:cs typeface="Times New Roman" pitchFamily="18" charset="0"/>
              </a:rPr>
              <a:t>}</a:t>
            </a:r>
          </a:p>
          <a:p>
            <a:pPr>
              <a:lnSpc>
                <a:spcPct val="80000"/>
              </a:lnSpc>
            </a:pPr>
            <a:r>
              <a:rPr lang="en-US" sz="2400" dirty="0" smtClean="0">
                <a:solidFill>
                  <a:schemeClr val="accent2"/>
                </a:solidFill>
                <a:latin typeface="Times New Roman" pitchFamily="18" charset="0"/>
                <a:cs typeface="Times New Roman" pitchFamily="18" charset="0"/>
              </a:rPr>
              <a:t>Constraints</a:t>
            </a:r>
            <a:r>
              <a:rPr lang="en-US" sz="2400" dirty="0" smtClean="0">
                <a:latin typeface="Times New Roman" pitchFamily="18" charset="0"/>
                <a:cs typeface="Times New Roman" pitchFamily="18" charset="0"/>
              </a:rPr>
              <a:t>: adjacent regions must have different colors
e.g., WA ≠ NT, or (WA,NT) in {(</a:t>
            </a:r>
            <a:r>
              <a:rPr lang="en-US" sz="2400" dirty="0" err="1" smtClean="0">
                <a:latin typeface="Times New Roman" pitchFamily="18" charset="0"/>
                <a:cs typeface="Times New Roman" pitchFamily="18" charset="0"/>
              </a:rPr>
              <a:t>red,green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red,blue</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green,red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green,blue</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blue,red</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blue,green</a:t>
            </a:r>
            <a:r>
              <a:rPr lang="en-US" sz="2400" dirty="0" smtClean="0">
                <a:latin typeface="Times New Roman" pitchFamily="18" charset="0"/>
                <a:cs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ustralia-solution"/>
          <p:cNvPicPr>
            <a:picLocks noChangeAspect="1" noChangeArrowheads="1"/>
          </p:cNvPicPr>
          <p:nvPr/>
        </p:nvPicPr>
        <p:blipFill>
          <a:blip r:embed="rId2" cstate="print"/>
          <a:srcRect/>
          <a:stretch>
            <a:fillRect/>
          </a:stretch>
        </p:blipFill>
        <p:spPr bwMode="auto">
          <a:xfrm>
            <a:off x="2667000" y="1295400"/>
            <a:ext cx="3781425" cy="3124200"/>
          </a:xfrm>
          <a:prstGeom prst="rect">
            <a:avLst/>
          </a:prstGeom>
          <a:noFill/>
          <a:ln w="9525">
            <a:noFill/>
            <a:miter lim="800000"/>
            <a:headEnd/>
            <a:tailEnd/>
          </a:ln>
        </p:spPr>
      </p:pic>
      <p:sp>
        <p:nvSpPr>
          <p:cNvPr id="6147" name="Rectangle 3"/>
          <p:cNvSpPr>
            <a:spLocks noGrp="1" noChangeArrowheads="1"/>
          </p:cNvSpPr>
          <p:nvPr>
            <p:ph type="title"/>
          </p:nvPr>
        </p:nvSpPr>
        <p:spPr>
          <a:xfrm>
            <a:off x="685800" y="114300"/>
            <a:ext cx="7772400" cy="1143000"/>
          </a:xfrm>
        </p:spPr>
        <p:txBody>
          <a:bodyPr/>
          <a:lstStyle/>
          <a:p>
            <a:pPr eaLnBrk="1" hangingPunct="1"/>
            <a:r>
              <a:rPr lang="en-US" smtClean="0"/>
              <a:t>Example: Map-Coloring</a:t>
            </a:r>
          </a:p>
        </p:txBody>
      </p:sp>
      <p:sp>
        <p:nvSpPr>
          <p:cNvPr id="6148" name="Rectangle 4"/>
          <p:cNvSpPr>
            <a:spLocks noGrp="1" noChangeArrowheads="1"/>
          </p:cNvSpPr>
          <p:nvPr>
            <p:ph sz="quarter" idx="1"/>
          </p:nvPr>
        </p:nvSpPr>
        <p:spPr>
          <a:xfrm>
            <a:off x="685800" y="4683125"/>
            <a:ext cx="7772400" cy="1412875"/>
          </a:xfrm>
        </p:spPr>
        <p:txBody>
          <a:bodyPr>
            <a:normAutofit fontScale="92500" lnSpcReduction="20000"/>
          </a:bodyPr>
          <a:lstStyle/>
          <a:p>
            <a:pPr eaLnBrk="1" hangingPunct="1">
              <a:lnSpc>
                <a:spcPct val="90000"/>
              </a:lnSpc>
            </a:pPr>
            <a:r>
              <a:rPr lang="en-US" sz="2800" dirty="0" smtClean="0">
                <a:solidFill>
                  <a:schemeClr val="accent2"/>
                </a:solidFill>
              </a:rPr>
              <a:t>Solutions</a:t>
            </a:r>
            <a:r>
              <a:rPr lang="en-US" sz="2800" dirty="0" smtClean="0"/>
              <a:t> are </a:t>
            </a:r>
            <a:r>
              <a:rPr lang="en-US" sz="2800" dirty="0" smtClean="0">
                <a:solidFill>
                  <a:srgbClr val="FF0000"/>
                </a:solidFill>
              </a:rPr>
              <a:t>complete</a:t>
            </a:r>
            <a:r>
              <a:rPr lang="en-US" sz="2800" dirty="0" smtClean="0"/>
              <a:t> and </a:t>
            </a:r>
            <a:r>
              <a:rPr lang="en-US" sz="2800" dirty="0" smtClean="0">
                <a:solidFill>
                  <a:srgbClr val="FF0000"/>
                </a:solidFill>
              </a:rPr>
              <a:t>consistent</a:t>
            </a:r>
            <a:r>
              <a:rPr lang="en-US" sz="2800" dirty="0" smtClean="0"/>
              <a:t> assignments</a:t>
            </a:r>
          </a:p>
          <a:p>
            <a:pPr eaLnBrk="1" hangingPunct="1">
              <a:lnSpc>
                <a:spcPct val="90000"/>
              </a:lnSpc>
            </a:pPr>
            <a:r>
              <a:rPr lang="en-US" sz="2800" dirty="0" smtClean="0"/>
              <a:t>e.g., WA = red, NT = green, Q = red, NSW = </a:t>
            </a:r>
            <a:r>
              <a:rPr lang="en-US" sz="2800" dirty="0" err="1" smtClean="0"/>
              <a:t>green,V</a:t>
            </a:r>
            <a:r>
              <a:rPr lang="en-US" sz="2800" dirty="0" smtClean="0"/>
              <a:t> = </a:t>
            </a:r>
            <a:r>
              <a:rPr lang="en-US" sz="2800" dirty="0" err="1" smtClean="0"/>
              <a:t>red,SA</a:t>
            </a:r>
            <a:r>
              <a:rPr lang="en-US" sz="2800" dirty="0" smtClean="0"/>
              <a:t> = </a:t>
            </a:r>
            <a:r>
              <a:rPr lang="en-US" sz="2800" dirty="0" err="1" smtClean="0"/>
              <a:t>blue,T</a:t>
            </a:r>
            <a:r>
              <a:rPr lang="en-US" sz="2800" dirty="0" smtClean="0"/>
              <a:t> = </a:t>
            </a:r>
            <a:r>
              <a:rPr lang="en-US" sz="2800" dirty="0" smtClean="0"/>
              <a:t>green</a:t>
            </a: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Constraint graph</a:t>
            </a:r>
          </a:p>
        </p:txBody>
      </p:sp>
      <p:sp>
        <p:nvSpPr>
          <p:cNvPr id="7171" name="Rectangle 3"/>
          <p:cNvSpPr>
            <a:spLocks noGrp="1" noChangeArrowheads="1"/>
          </p:cNvSpPr>
          <p:nvPr>
            <p:ph sz="quarter" idx="1"/>
          </p:nvPr>
        </p:nvSpPr>
        <p:spPr/>
        <p:txBody>
          <a:bodyPr/>
          <a:lstStyle/>
          <a:p>
            <a:pPr eaLnBrk="1" hangingPunct="1"/>
            <a:r>
              <a:rPr lang="en-US" sz="2400" smtClean="0">
                <a:solidFill>
                  <a:srgbClr val="FF0000"/>
                </a:solidFill>
              </a:rPr>
              <a:t>Binary CSP:</a:t>
            </a:r>
            <a:r>
              <a:rPr lang="en-US" sz="2400" smtClean="0"/>
              <a:t> each constraint relates two variables</a:t>
            </a:r>
          </a:p>
          <a:p>
            <a:pPr eaLnBrk="1" hangingPunct="1"/>
            <a:r>
              <a:rPr lang="en-US" sz="2400" smtClean="0">
                <a:solidFill>
                  <a:srgbClr val="FF0000"/>
                </a:solidFill>
              </a:rPr>
              <a:t>Constraint graph:</a:t>
            </a:r>
            <a:r>
              <a:rPr lang="en-US" sz="2400" smtClean="0"/>
              <a:t> nodes are variables, arcs are constraints</a:t>
            </a:r>
          </a:p>
        </p:txBody>
      </p:sp>
      <p:pic>
        <p:nvPicPr>
          <p:cNvPr id="7172" name="Picture 4" descr="australia-csp"/>
          <p:cNvPicPr>
            <a:picLocks noChangeAspect="1" noChangeArrowheads="1"/>
          </p:cNvPicPr>
          <p:nvPr/>
        </p:nvPicPr>
        <p:blipFill>
          <a:blip r:embed="rId2" cstate="print"/>
          <a:srcRect/>
          <a:stretch>
            <a:fillRect/>
          </a:stretch>
        </p:blipFill>
        <p:spPr bwMode="auto">
          <a:xfrm>
            <a:off x="2619375" y="2828925"/>
            <a:ext cx="3676650" cy="31527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Backtracking</a:t>
            </a:r>
            <a:r>
              <a:rPr lang="en-US" dirty="0" smtClean="0"/>
              <a:t> </a:t>
            </a:r>
            <a:endParaRPr lang="en-US" dirty="0"/>
          </a:p>
        </p:txBody>
      </p:sp>
      <p:sp>
        <p:nvSpPr>
          <p:cNvPr id="3" name="Content Placeholder 2"/>
          <p:cNvSpPr>
            <a:spLocks noGrp="1"/>
          </p:cNvSpPr>
          <p:nvPr>
            <p:ph sz="quarter" idx="1"/>
          </p:nvPr>
        </p:nvSpPr>
        <p:spPr>
          <a:xfrm>
            <a:off x="457200" y="1600200"/>
            <a:ext cx="8229600" cy="4800600"/>
          </a:xfrm>
        </p:spPr>
        <p:txBody>
          <a:bodyPr>
            <a:normAutofit lnSpcReduction="10000"/>
          </a:bodyPr>
          <a:lstStyle/>
          <a:p>
            <a:r>
              <a:rPr lang="en-GB" sz="2800" dirty="0" smtClean="0">
                <a:solidFill>
                  <a:srgbClr val="A50021"/>
                </a:solidFill>
              </a:rPr>
              <a:t>Backtracking</a:t>
            </a:r>
            <a:r>
              <a:rPr lang="en-GB" sz="2800" dirty="0" smtClean="0"/>
              <a:t> is used to solve problems in which a sequence of objects is chosen from a specified set so that the sequence satisfies some criterion.</a:t>
            </a:r>
          </a:p>
          <a:p>
            <a:r>
              <a:rPr lang="en-GB" sz="2800" dirty="0" smtClean="0">
                <a:solidFill>
                  <a:srgbClr val="A50021"/>
                </a:solidFill>
              </a:rPr>
              <a:t>Backtracking</a:t>
            </a:r>
            <a:r>
              <a:rPr lang="en-GB" sz="2800" dirty="0" smtClean="0"/>
              <a:t> is a modified </a:t>
            </a:r>
            <a:r>
              <a:rPr lang="en-GB" sz="2800" dirty="0" smtClean="0">
                <a:solidFill>
                  <a:schemeClr val="accent2"/>
                </a:solidFill>
              </a:rPr>
              <a:t>depth-first search</a:t>
            </a:r>
            <a:r>
              <a:rPr lang="en-GB" sz="2800" dirty="0" smtClean="0"/>
              <a:t> of a tree.</a:t>
            </a:r>
          </a:p>
          <a:p>
            <a:r>
              <a:rPr lang="en-GB" sz="2800" dirty="0" smtClean="0">
                <a:solidFill>
                  <a:srgbClr val="A50021"/>
                </a:solidFill>
              </a:rPr>
              <a:t>It</a:t>
            </a:r>
            <a:r>
              <a:rPr lang="en-GB" sz="2800" dirty="0" smtClean="0"/>
              <a:t> is the procedure whereby, after determining that a node can lead to nothing but dead nodes, we go back (“backtrack”) to the node’s parent and proceed with the search on the next child.</a:t>
            </a:r>
          </a:p>
          <a:p>
            <a:endParaRPr lang="en-GB" sz="2800" dirty="0" smtClean="0"/>
          </a:p>
          <a:p>
            <a:pPr>
              <a:buNone/>
            </a:pPr>
            <a:endParaRPr lang="en-US" sz="2800" dirty="0" smtClean="0"/>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Backtrack </a:t>
            </a:r>
            <a:r>
              <a:rPr lang="en-US" dirty="0" smtClean="0"/>
              <a:t>Algorithm</a:t>
            </a:r>
            <a:br>
              <a:rPr lang="en-US" dirty="0" smtClean="0"/>
            </a:br>
            <a:endParaRPr lang="en-US" dirty="0"/>
          </a:p>
        </p:txBody>
      </p:sp>
      <p:sp>
        <p:nvSpPr>
          <p:cNvPr id="3" name="Content Placeholder 2"/>
          <p:cNvSpPr>
            <a:spLocks noGrp="1"/>
          </p:cNvSpPr>
          <p:nvPr>
            <p:ph sz="quarter" idx="1"/>
          </p:nvPr>
        </p:nvSpPr>
        <p:spPr>
          <a:xfrm>
            <a:off x="457200" y="1600200"/>
            <a:ext cx="8305800" cy="4648200"/>
          </a:xfrm>
        </p:spPr>
        <p:txBody>
          <a:bodyPr>
            <a:normAutofit/>
          </a:bodyPr>
          <a:lstStyle/>
          <a:p>
            <a:pPr marL="533400" indent="-533400"/>
            <a:r>
              <a:rPr lang="en-US" dirty="0" smtClean="0"/>
              <a:t>Based on depth-first recursive search</a:t>
            </a:r>
          </a:p>
          <a:p>
            <a:pPr marL="533400" indent="-533400"/>
            <a:r>
              <a:rPr lang="en-US" dirty="0" smtClean="0"/>
              <a:t>Approach</a:t>
            </a:r>
          </a:p>
          <a:p>
            <a:pPr marL="914400" lvl="1" indent="-457200">
              <a:buFont typeface="Wingdings" pitchFamily="2" charset="2"/>
              <a:buAutoNum type="arabicPeriod"/>
            </a:pPr>
            <a:r>
              <a:rPr lang="en-US" dirty="0" smtClean="0"/>
              <a:t>Tests whether solution has been found</a:t>
            </a:r>
          </a:p>
          <a:p>
            <a:pPr marL="914400" lvl="1" indent="-457200">
              <a:buFont typeface="Wingdings" pitchFamily="2" charset="2"/>
              <a:buAutoNum type="arabicPeriod"/>
            </a:pPr>
            <a:r>
              <a:rPr lang="en-US" dirty="0" smtClean="0"/>
              <a:t>If found solution, return it</a:t>
            </a:r>
          </a:p>
          <a:p>
            <a:pPr marL="914400" lvl="1" indent="-457200">
              <a:buFont typeface="Wingdings" pitchFamily="2" charset="2"/>
              <a:buAutoNum type="arabicPeriod"/>
            </a:pPr>
            <a:r>
              <a:rPr lang="en-US" dirty="0" smtClean="0"/>
              <a:t>Else for each choice that can be made</a:t>
            </a:r>
          </a:p>
          <a:p>
            <a:pPr marL="1371600" lvl="2" indent="-457200">
              <a:buFont typeface="Wingdings" pitchFamily="2" charset="2"/>
              <a:buAutoNum type="alphaLcParenR"/>
            </a:pPr>
            <a:r>
              <a:rPr lang="en-US" dirty="0" smtClean="0"/>
              <a:t>Make that choice</a:t>
            </a:r>
          </a:p>
          <a:p>
            <a:pPr marL="1371600" lvl="2" indent="-457200">
              <a:buFont typeface="Wingdings" pitchFamily="2" charset="2"/>
              <a:buAutoNum type="alphaLcParenR"/>
            </a:pPr>
            <a:r>
              <a:rPr lang="en-US" dirty="0" smtClean="0"/>
              <a:t>Recursive</a:t>
            </a:r>
          </a:p>
          <a:p>
            <a:pPr marL="1371600" lvl="2" indent="-457200">
              <a:buFont typeface="Wingdings" pitchFamily="2" charset="2"/>
              <a:buAutoNum type="alphaLcParenR"/>
            </a:pPr>
            <a:r>
              <a:rPr lang="en-US" dirty="0" smtClean="0"/>
              <a:t>If recursion returns a solution, return it</a:t>
            </a:r>
          </a:p>
          <a:p>
            <a:pPr marL="914400" lvl="1" indent="-457200">
              <a:buFont typeface="Wingdings" pitchFamily="2" charset="2"/>
              <a:buAutoNum type="arabicPeriod"/>
            </a:pPr>
            <a:r>
              <a:rPr lang="en-US" dirty="0" smtClean="0"/>
              <a:t>If no choices remain, return failure</a:t>
            </a:r>
          </a:p>
          <a:p>
            <a:pPr marL="533400" indent="-533400"/>
            <a:r>
              <a:rPr lang="en-US" dirty="0" smtClean="0"/>
              <a:t>Some times called “search tree”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Backtracking</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Search pruning will help us to reduce the search space and hence get a solution faster.</a:t>
            </a:r>
          </a:p>
          <a:p>
            <a:pPr>
              <a:lnSpc>
                <a:spcPct val="90000"/>
              </a:lnSpc>
            </a:pPr>
            <a:endParaRPr lang="en-US" dirty="0" smtClean="0"/>
          </a:p>
          <a:p>
            <a:pPr>
              <a:lnSpc>
                <a:spcPct val="90000"/>
              </a:lnSpc>
            </a:pPr>
            <a:r>
              <a:rPr lang="en-US" dirty="0" smtClean="0"/>
              <a:t>The idea is to avoid those paths that may not lead to a solutions as early as possible by finding contradictions so that we can backtrack immediately without  the need to build a hopeless solution vector.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Backtracking examples</a:t>
            </a:r>
            <a:endParaRPr lang="en-US" i="1" dirty="0"/>
          </a:p>
        </p:txBody>
      </p:sp>
      <p:sp>
        <p:nvSpPr>
          <p:cNvPr id="3" name="Content Placeholder 2"/>
          <p:cNvSpPr>
            <a:spLocks noGrp="1"/>
          </p:cNvSpPr>
          <p:nvPr>
            <p:ph sz="quarter" idx="1"/>
          </p:nvPr>
        </p:nvSpPr>
        <p:spPr/>
        <p:txBody>
          <a:bodyPr/>
          <a:lstStyle/>
          <a:p>
            <a:r>
              <a:rPr lang="en-US" dirty="0" smtClean="0"/>
              <a:t>The backtracking can be used in this cases:</a:t>
            </a:r>
          </a:p>
          <a:p>
            <a:r>
              <a:rPr lang="en-US" sz="3000" dirty="0" smtClean="0"/>
              <a:t>Solving a maze</a:t>
            </a:r>
          </a:p>
          <a:p>
            <a:r>
              <a:rPr lang="en-US" sz="3000" dirty="0" smtClean="0"/>
              <a:t>Coloring a map</a:t>
            </a:r>
          </a:p>
          <a:p>
            <a:r>
              <a:rPr lang="en-US" sz="3000" dirty="0" smtClean="0"/>
              <a:t>Solving a puzzle</a:t>
            </a:r>
          </a:p>
          <a:p>
            <a:r>
              <a:rPr lang="en-US" sz="3000" dirty="0" smtClean="0"/>
              <a:t>N queens problem etc.,</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127</TotalTime>
  <Words>616</Words>
  <Application>Microsoft Office PowerPoint</Application>
  <PresentationFormat>On-screen Show (4:3)</PresentationFormat>
  <Paragraphs>92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Constraint Satisfaction Problems</vt:lpstr>
      <vt:lpstr>DEFINTION</vt:lpstr>
      <vt:lpstr>Example: Map-Coloring</vt:lpstr>
      <vt:lpstr>Example: Map-Coloring</vt:lpstr>
      <vt:lpstr>Constraint graph</vt:lpstr>
      <vt:lpstr>Backtracking </vt:lpstr>
      <vt:lpstr> Backtrack Algorithm </vt:lpstr>
      <vt:lpstr>Improving Backtracking</vt:lpstr>
      <vt:lpstr>Backtracking examples</vt:lpstr>
      <vt:lpstr>Backtracking EXAMPLE—8 Queens Problem</vt:lpstr>
      <vt:lpstr>Backtracking EXAMPLE—8 Queens Problem(cont…)</vt:lpstr>
      <vt:lpstr>Backtracking EXAMPLE—8 Queens Problem(cont…)</vt:lpstr>
      <vt:lpstr>Backtracking EXAMPLE—8 Queens Problem(cont…)</vt:lpstr>
      <vt:lpstr>Backtracking EXAMPLE—8 Queens Problem(cont…)</vt:lpstr>
      <vt:lpstr>Backtracking EXAMPLE—8 Queens Problem(cont…)</vt:lpstr>
      <vt:lpstr>Backtracking EXAMPLE—8 Queens Problem(cont…)</vt:lpstr>
      <vt:lpstr>Backtracking EXAMPLE—8 Queens Problem(cont…)</vt:lpstr>
      <vt:lpstr>Backtracking EXAMPLE—8 Queens Problem(cont…)</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Constraint Satisfaction Problems</dc:title>
  <dc:creator>Pavithra</dc:creator>
  <cp:lastModifiedBy>Pavithra</cp:lastModifiedBy>
  <cp:revision>10</cp:revision>
  <dcterms:created xsi:type="dcterms:W3CDTF">2006-08-16T00:00:00Z</dcterms:created>
  <dcterms:modified xsi:type="dcterms:W3CDTF">2022-08-14T14:55:17Z</dcterms:modified>
</cp:coreProperties>
</file>